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7" r:id="rId4"/>
    <p:sldId id="268" r:id="rId5"/>
    <p:sldId id="264" r:id="rId6"/>
    <p:sldId id="265" r:id="rId7"/>
    <p:sldId id="259" r:id="rId8"/>
    <p:sldId id="266" r:id="rId9"/>
    <p:sldId id="269" r:id="rId10"/>
  </p:sldIdLst>
  <p:sldSz cx="12192000" cy="6858000"/>
  <p:notesSz cx="6858000" cy="9144000"/>
  <p:embeddedFontLst>
    <p:embeddedFont>
      <p:font typeface="나눔고딕" panose="020D0604000000000000" pitchFamily="50" charset="-127"/>
      <p:regular r:id="rId11"/>
      <p:bold r:id="rId12"/>
    </p:embeddedFont>
    <p:embeddedFont>
      <p:font typeface="나눔스퀘어 네오 OTF Bold" panose="00000800000000000000" pitchFamily="50" charset="-127"/>
      <p:bold r:id="rId13"/>
    </p:embeddedFont>
    <p:embeddedFont>
      <p:font typeface="나눔스퀘어 네오 OTF Regular" panose="00000500000000000000" pitchFamily="50" charset="-127"/>
      <p:regular r:id="rId14"/>
    </p:embeddedFont>
    <p:embeddedFont>
      <p:font typeface="나눔스퀘어라운드 Regular" panose="020B060000010101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378"/>
    <a:srgbClr val="486FAF"/>
    <a:srgbClr val="0000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110CC-4444-B792-A6D8-E0439D6FF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699615-B920-F78F-1400-A5DFEEBAF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6F61F-A4D4-BCC8-4D93-C4A01B48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2ADDC-6EEA-F10B-651A-564C9C33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D237E-A85F-B641-A7B3-DF2609ED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34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콘텐츠 2개">
    <p:bg>
      <p:bgPr>
        <a:solidFill>
          <a:schemeClr val="tx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F2C431B9-D3D4-4A39-56DA-1F95DFED6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36" y="485673"/>
            <a:ext cx="8761928" cy="5886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AA71AC-3A02-F139-81A2-C55D6F33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9" y="133350"/>
            <a:ext cx="3964576" cy="54768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A4F66-9E0C-08F8-D294-4B0B54ABD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796" y="1567543"/>
            <a:ext cx="11324408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1pPr>
            <a:lvl2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59757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E9347-F6BD-6148-F01E-61971472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10D4-B049-1990-ECC8-2E8DED7B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415905-DA1A-5CEA-2339-C44742620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A7B3DB-90D6-C886-3C23-51F07C03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81CD2D-6E87-0E1E-ABAA-ABE49CC60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F2E36C-F735-94EC-2A61-D4E60465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49885F-1913-688E-87D4-450902D0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D4E86F-D0AB-FAE6-D14F-EBB74081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499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21D7E-D731-5C80-F28A-B6F07BE2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27A8BA-44A0-FABC-3214-1E21540F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62E94A-6BCC-C2B8-DF90-6F72EA01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C7CC74-66E7-1D57-D864-B0781EBC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0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9DD0B6-1185-2F4E-4349-5EF1AA5C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650C66-F546-D4C2-C3A1-B0C3C3E9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73EEA-42F3-CBE8-DA54-66E82443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3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98FFC-5909-3A65-B529-3DFDB4FB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A472E-3F96-8351-29FF-68E077596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62CAA2-0D66-E70C-9CED-963D52D39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D842AE-890C-7362-E190-21D433DF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D1E44-AF38-2F43-7FAB-900D930B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4D5353-28CF-CF11-6F0C-DD15ECED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27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6499B-614B-BE0B-BFE6-DA8FCC27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8FA99B-D351-73C7-E35A-3CF281B98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331C72-9AA3-975D-0540-CA33AB225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DEFB2F-D751-3B45-8ABE-A6475DEB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C395C8-354D-B5BA-EB4D-6D782C4E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F9DE6E-588D-2307-F378-0B8175E6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96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5CEF3-7190-6579-91F7-961EEF33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15A15E-2AF3-858C-9D85-24807AC40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76080-7185-9404-416B-9679D803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D859E-A426-D622-C61F-488140D0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06AB5F-D1A4-86D9-A46A-4E41F344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52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7003AB-AEFF-381A-8AEA-FBEEEA6C1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C0851-C53E-9187-C0AD-3A026B326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AB383-AC76-DC79-6676-C5AE1C51B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49151-6CC7-2DDE-634A-20A10300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7943B-1CB8-31DD-33DC-73771B22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7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52DBE-9E0E-1A59-9936-BA8F859D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F5B83-F9C7-E09C-60BF-30007BBEF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64594-97A9-E4FA-244F-DB17A9BA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CDB59-810A-7917-FB9F-228E9C10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7CA09-982D-DAB1-D433-F961478D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9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3DA30-E2BD-1F83-97C5-374747F2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97203-BFD4-212D-7FD0-B3CB4BF8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48414-C590-1824-72D2-8231C392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EAB2A-2D5A-6628-7BC3-7B899D84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79FC5-3BFD-60B5-635D-FDFFF70D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73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71AC-3A02-F139-81A2-C55D6F33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6C2EF-0ADD-9175-2D82-B24BBC540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A4F66-9E0C-08F8-D294-4B0B54ABD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569DD-C94F-971A-1A57-F6EA66BA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4A7EC-F957-3E4D-6EF9-A378115A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70FC1E-7FE4-14A3-14C7-A4AE8818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7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988BB74-3DBA-7ED1-1064-518F3501DB26}"/>
              </a:ext>
            </a:extLst>
          </p:cNvPr>
          <p:cNvSpPr/>
          <p:nvPr userDrawn="1"/>
        </p:nvSpPr>
        <p:spPr>
          <a:xfrm>
            <a:off x="-2" y="1"/>
            <a:ext cx="12192002" cy="681037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AA71AC-3A02-F139-81A2-C55D6F33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9" y="133350"/>
            <a:ext cx="3964576" cy="54768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A4F66-9E0C-08F8-D294-4B0B54ABD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4069" y="1567543"/>
            <a:ext cx="11394754" cy="4351338"/>
          </a:xfrm>
        </p:spPr>
        <p:txBody>
          <a:bodyPr/>
          <a:lstStyle>
            <a:lvl1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1pPr>
            <a:lvl2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2pPr>
            <a:lvl3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3pPr>
            <a:lvl4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4pPr>
            <a:lvl5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4A7EC-F957-3E4D-6EF9-A378115A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4246" y="128491"/>
            <a:ext cx="4114800" cy="365125"/>
          </a:xfrm>
        </p:spPr>
        <p:txBody>
          <a:bodyPr/>
          <a:lstStyle>
            <a:lvl1pPr algn="r"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70FC1E-7FE4-14A3-14C7-A4AE8818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64151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644AA5E3-11AF-4782-B142-A63872F5C0B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DA39A74-4D72-0DA1-F8A5-57381EDDF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24" y="6348316"/>
            <a:ext cx="2073698" cy="3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1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988BB74-3DBA-7ED1-1064-518F3501DB26}"/>
              </a:ext>
            </a:extLst>
          </p:cNvPr>
          <p:cNvSpPr/>
          <p:nvPr userDrawn="1"/>
        </p:nvSpPr>
        <p:spPr>
          <a:xfrm>
            <a:off x="-2" y="0"/>
            <a:ext cx="4497979" cy="6858000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AA71AC-3A02-F139-81A2-C55D6F33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9" y="133350"/>
            <a:ext cx="3964576" cy="54768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6C2EF-0ADD-9175-2D82-B24BBC540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77" y="1567543"/>
            <a:ext cx="3857898" cy="4004174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2pPr>
            <a:lvl3pPr>
              <a:defRPr sz="20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3pPr>
            <a:lvl4pPr>
              <a:defRPr sz="18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4pPr>
            <a:lvl5pPr>
              <a:defRPr sz="18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A4F66-9E0C-08F8-D294-4B0B54ABD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5765" y="1567543"/>
            <a:ext cx="7043057" cy="4351338"/>
          </a:xfrm>
        </p:spPr>
        <p:txBody>
          <a:bodyPr/>
          <a:lstStyle>
            <a:lvl1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1pPr>
            <a:lvl2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2pPr>
            <a:lvl3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3pPr>
            <a:lvl4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4pPr>
            <a:lvl5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4A7EC-F957-3E4D-6EF9-A378115A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4246" y="128491"/>
            <a:ext cx="4114800" cy="365125"/>
          </a:xfrm>
        </p:spPr>
        <p:txBody>
          <a:bodyPr/>
          <a:lstStyle>
            <a:lvl1pPr algn="r"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70FC1E-7FE4-14A3-14C7-A4AE8818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64151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644AA5E3-11AF-4782-B142-A63872F5C0B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DA39A74-4D72-0DA1-F8A5-57381EDDF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24" y="6348316"/>
            <a:ext cx="2073698" cy="3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7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988BB74-3DBA-7ED1-1064-518F3501DB26}"/>
              </a:ext>
            </a:extLst>
          </p:cNvPr>
          <p:cNvSpPr/>
          <p:nvPr userDrawn="1"/>
        </p:nvSpPr>
        <p:spPr>
          <a:xfrm flipH="1" flipV="1">
            <a:off x="7694021" y="0"/>
            <a:ext cx="4497979" cy="6858000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AA71AC-3A02-F139-81A2-C55D6F33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522" y="133350"/>
            <a:ext cx="3964576" cy="547688"/>
          </a:xfrm>
        </p:spPr>
        <p:txBody>
          <a:bodyPr anchor="t">
            <a:noAutofit/>
          </a:bodyPr>
          <a:lstStyle>
            <a:lvl1pPr algn="r">
              <a:defRPr sz="2400" b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6C2EF-0ADD-9175-2D82-B24BBC540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7200" y="1567543"/>
            <a:ext cx="3857898" cy="4004174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1pPr>
            <a:lvl2pPr>
              <a:defRPr sz="24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2pPr>
            <a:lvl3pPr>
              <a:defRPr sz="20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3pPr>
            <a:lvl4pPr>
              <a:defRPr sz="18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4pPr>
            <a:lvl5pPr>
              <a:defRPr sz="180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A4F66-9E0C-08F8-D294-4B0B54ABD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262" y="1567543"/>
            <a:ext cx="7043057" cy="4351338"/>
          </a:xfrm>
        </p:spPr>
        <p:txBody>
          <a:bodyPr/>
          <a:lstStyle>
            <a:lvl1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1pPr>
            <a:lvl2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2pPr>
            <a:lvl3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3pPr>
            <a:lvl4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4pPr>
            <a:lvl5pPr>
              <a:defRPr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4A7EC-F957-3E4D-6EF9-A378115A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180" y="128491"/>
            <a:ext cx="4114800" cy="365125"/>
          </a:xfrm>
        </p:spPr>
        <p:txBody>
          <a:bodyPr/>
          <a:lstStyle>
            <a:lvl1pPr algn="l">
              <a:defRPr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70FC1E-7FE4-14A3-14C7-A4AE8818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64151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644AA5E3-11AF-4782-B142-A63872F5C0B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DA39A74-4D72-0DA1-F8A5-57381EDDF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2" y="6348316"/>
            <a:ext cx="2073698" cy="3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988BB74-3DBA-7ED1-1064-518F3501DB26}"/>
              </a:ext>
            </a:extLst>
          </p:cNvPr>
          <p:cNvSpPr/>
          <p:nvPr userDrawn="1"/>
        </p:nvSpPr>
        <p:spPr>
          <a:xfrm>
            <a:off x="-2" y="778330"/>
            <a:ext cx="12192002" cy="6079670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AA71AC-3A02-F139-81A2-C55D6F33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9" y="133350"/>
            <a:ext cx="3964576" cy="54768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A4F66-9E0C-08F8-D294-4B0B54ABD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796" y="1567543"/>
            <a:ext cx="11324408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1pPr>
            <a:lvl2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2pPr>
            <a:lvl3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3pPr>
            <a:lvl4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4pPr>
            <a:lvl5pPr>
              <a:defRPr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10" name="그림 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DA39A74-4D72-0DA1-F8A5-57381EDDF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506" y="220614"/>
            <a:ext cx="2073698" cy="3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3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F2C431B9-D3D4-4A39-56DA-1F95DFED6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36" y="485673"/>
            <a:ext cx="8761928" cy="5886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AA71AC-3A02-F139-81A2-C55D6F33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99" y="133350"/>
            <a:ext cx="3964576" cy="54768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A4F66-9E0C-08F8-D294-4B0B54ABD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796" y="1567543"/>
            <a:ext cx="11324408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1pPr>
            <a:lvl2pPr>
              <a:defRPr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2pPr>
            <a:lvl3pPr>
              <a:defRPr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3pPr>
            <a:lvl4pPr>
              <a:defRPr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4pPr>
            <a:lvl5pPr>
              <a:defRPr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65584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C2B63B5-FAA3-FFEF-783F-15D6F97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E26D7F-9B73-C4BD-723A-FD83BAC4C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F3316-453C-1205-03F6-E976B0952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DCA1C-4307-4AD4-BF0A-453020AB3983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EBEDA-760A-1775-9FDA-F54EF02E6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4945D-C598-89DA-D10D-3B53BEECD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4AA5E3-11AF-4782-B142-A63872F5C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4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4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08247C-90F8-3BDD-A581-4B2BA27D1AA2}"/>
              </a:ext>
            </a:extLst>
          </p:cNvPr>
          <p:cNvSpPr/>
          <p:nvPr/>
        </p:nvSpPr>
        <p:spPr>
          <a:xfrm>
            <a:off x="-2" y="0"/>
            <a:ext cx="7436841" cy="6858000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69D520-39B7-05BF-614C-1C001880B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064" y="1043832"/>
            <a:ext cx="6678128" cy="5102243"/>
          </a:xfrm>
        </p:spPr>
        <p:txBody>
          <a:bodyPr>
            <a:noAutofit/>
          </a:bodyPr>
          <a:lstStyle/>
          <a:p>
            <a:pPr algn="l"/>
            <a:r>
              <a:rPr lang="en-US" altLang="ko-KR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3D </a:t>
            </a:r>
            <a:r>
              <a:rPr lang="ko-KR" altLang="en-US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대규모</a:t>
            </a:r>
            <a:br>
              <a:rPr lang="en-US" altLang="ko-KR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다중 사용자</a:t>
            </a:r>
            <a:br>
              <a:rPr lang="en-US" altLang="ko-KR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온라인 </a:t>
            </a:r>
            <a:br>
              <a:rPr lang="en-US" altLang="ko-KR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72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샌드박스</a:t>
            </a:r>
            <a:r>
              <a:rPr lang="ko-KR" altLang="en-US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br>
              <a:rPr lang="en-US" altLang="ko-KR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72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메타버스 플랫폼</a:t>
            </a:r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3547943D-AAFB-A331-B033-72B7FE1E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05" y="943164"/>
            <a:ext cx="3702190" cy="666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7115E-5D42-A2D2-2720-0D8797647217}"/>
              </a:ext>
            </a:extLst>
          </p:cNvPr>
          <p:cNvSpPr txBox="1"/>
          <p:nvPr/>
        </p:nvSpPr>
        <p:spPr>
          <a:xfrm>
            <a:off x="9180304" y="1609368"/>
            <a:ext cx="1665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1600" dirty="0" err="1">
                <a:solidFill>
                  <a:srgbClr val="4D23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이혜림</a:t>
            </a:r>
            <a:endParaRPr lang="en-US" altLang="ko-KR" sz="2400" spc="1600" dirty="0">
              <a:solidFill>
                <a:srgbClr val="4D237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spc="1600" dirty="0">
                <a:solidFill>
                  <a:srgbClr val="4D23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최준혁</a:t>
            </a:r>
            <a:endParaRPr lang="en-US" altLang="ko-KR" sz="2400" spc="1600" dirty="0">
              <a:solidFill>
                <a:srgbClr val="4D237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spc="1600" dirty="0">
                <a:solidFill>
                  <a:srgbClr val="4D23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박준서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43ED0-E0A7-BE9F-D41B-12E00D494D90}"/>
              </a:ext>
            </a:extLst>
          </p:cNvPr>
          <p:cNvSpPr txBox="1"/>
          <p:nvPr/>
        </p:nvSpPr>
        <p:spPr>
          <a:xfrm rot="16200000">
            <a:off x="10494640" y="5122381"/>
            <a:ext cx="2667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2024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한밭대학교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캡스톤디자인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계획  발표</a:t>
            </a:r>
          </a:p>
        </p:txBody>
      </p:sp>
    </p:spTree>
    <p:extLst>
      <p:ext uri="{BB962C8B-B14F-4D97-AF65-F5344CB8AC3E}">
        <p14:creationId xmlns:p14="http://schemas.microsoft.com/office/powerpoint/2010/main" val="127487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84480-FFB4-718D-37E9-6B06E1CD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390FA-EF26-D1BB-A479-B3EEEAB0A284}"/>
              </a:ext>
            </a:extLst>
          </p:cNvPr>
          <p:cNvSpPr/>
          <p:nvPr/>
        </p:nvSpPr>
        <p:spPr>
          <a:xfrm>
            <a:off x="1017915" y="1992143"/>
            <a:ext cx="2760454" cy="109267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5535-7FB8-A796-642B-52CC7E9AC2BC}"/>
              </a:ext>
            </a:extLst>
          </p:cNvPr>
          <p:cNvSpPr txBox="1"/>
          <p:nvPr/>
        </p:nvSpPr>
        <p:spPr>
          <a:xfrm>
            <a:off x="1017915" y="1492778"/>
            <a:ext cx="187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01 </a:t>
            </a:r>
            <a:r>
              <a:rPr lang="ko-KR" altLang="en-US" sz="240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</a:t>
            </a:r>
            <a:r>
              <a:rPr lang="ko-KR" altLang="en-US" sz="2400" dirty="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7ED88-95EF-2C6F-77EA-5478289A8F75}"/>
              </a:ext>
            </a:extLst>
          </p:cNvPr>
          <p:cNvSpPr txBox="1"/>
          <p:nvPr/>
        </p:nvSpPr>
        <p:spPr>
          <a:xfrm>
            <a:off x="1017915" y="2176809"/>
            <a:ext cx="2342308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필요성</a:t>
            </a:r>
            <a:endParaRPr lang="en-US" altLang="ko-KR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기존 </a:t>
            </a:r>
            <a:r>
              <a:rPr lang="ko-KR" altLang="en-US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기술과의 차이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B27BB6-1971-A3D5-7A4F-0731DE1F427A}"/>
              </a:ext>
            </a:extLst>
          </p:cNvPr>
          <p:cNvSpPr/>
          <p:nvPr/>
        </p:nvSpPr>
        <p:spPr>
          <a:xfrm>
            <a:off x="4802036" y="1992143"/>
            <a:ext cx="2760454" cy="109267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4F909-E436-8DEA-00C6-EE6846D7DC63}"/>
              </a:ext>
            </a:extLst>
          </p:cNvPr>
          <p:cNvSpPr txBox="1"/>
          <p:nvPr/>
        </p:nvSpPr>
        <p:spPr>
          <a:xfrm>
            <a:off x="4802036" y="1492778"/>
            <a:ext cx="234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02 </a:t>
            </a:r>
            <a:r>
              <a:rPr lang="ko-KR" altLang="en-US" sz="240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</a:t>
            </a:r>
            <a:r>
              <a:rPr lang="ko-KR" altLang="en-US" sz="2400" dirty="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ED869-AFDE-F935-17E4-0BBF4C198CA2}"/>
              </a:ext>
            </a:extLst>
          </p:cNvPr>
          <p:cNvSpPr txBox="1"/>
          <p:nvPr/>
        </p:nvSpPr>
        <p:spPr>
          <a:xfrm>
            <a:off x="4802036" y="2176809"/>
            <a:ext cx="2342308" cy="223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에셋</a:t>
            </a:r>
            <a:r>
              <a:rPr lang="ko-KR" altLang="en-US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관리</a:t>
            </a:r>
            <a:endParaRPr lang="en-US" altLang="ko-KR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 편집</a:t>
            </a:r>
            <a:endParaRPr lang="en-US" altLang="ko-KR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멀티플레이</a:t>
            </a:r>
            <a:endParaRPr lang="en-US" altLang="ko-KR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상호작용 로직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B0C423-0067-7C0C-2CF7-92A434637D36}"/>
              </a:ext>
            </a:extLst>
          </p:cNvPr>
          <p:cNvSpPr/>
          <p:nvPr/>
        </p:nvSpPr>
        <p:spPr>
          <a:xfrm>
            <a:off x="8413633" y="1992143"/>
            <a:ext cx="2760454" cy="109267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85F9A-7C76-E253-5701-20F3866ECBFD}"/>
              </a:ext>
            </a:extLst>
          </p:cNvPr>
          <p:cNvSpPr txBox="1"/>
          <p:nvPr/>
        </p:nvSpPr>
        <p:spPr>
          <a:xfrm>
            <a:off x="8413633" y="1492778"/>
            <a:ext cx="2277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03 </a:t>
            </a:r>
            <a:r>
              <a:rPr lang="ko-KR" altLang="en-US" sz="2400" dirty="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DD74E-5C59-09B4-A21D-2487680D2485}"/>
              </a:ext>
            </a:extLst>
          </p:cNvPr>
          <p:cNvSpPr txBox="1"/>
          <p:nvPr/>
        </p:nvSpPr>
        <p:spPr>
          <a:xfrm>
            <a:off x="8413633" y="2176809"/>
            <a:ext cx="234230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로드맵</a:t>
            </a:r>
            <a:endParaRPr lang="en-US" altLang="ko-KR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38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155CA5-EBCC-C746-2A6D-2E4A5B08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  <a:r>
              <a:rPr lang="en-US" altLang="ko-KR" sz="1800" dirty="0"/>
              <a:t> - </a:t>
            </a:r>
            <a:r>
              <a:rPr lang="ko-KR" altLang="en-US" sz="1800" dirty="0"/>
              <a:t>필요성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FC356-6C98-83E8-183B-C47F536BF009}"/>
              </a:ext>
            </a:extLst>
          </p:cNvPr>
          <p:cNvSpPr txBox="1"/>
          <p:nvPr/>
        </p:nvSpPr>
        <p:spPr>
          <a:xfrm>
            <a:off x="1708727" y="1764145"/>
            <a:ext cx="74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현 메타버스 플랫폼의 제한된 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7F55-8BCE-E8B3-5E59-23BA4539363C}"/>
              </a:ext>
            </a:extLst>
          </p:cNvPr>
          <p:cNvSpPr txBox="1"/>
          <p:nvPr/>
        </p:nvSpPr>
        <p:spPr>
          <a:xfrm>
            <a:off x="1708728" y="2225810"/>
            <a:ext cx="814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오프라인 경험의 온라인 이동의 제한</a:t>
            </a:r>
            <a:endParaRPr lang="en-US" altLang="ko-KR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단순 오브젝트 설치 및 삭제 형태</a:t>
            </a:r>
            <a:endParaRPr lang="en-US" altLang="ko-KR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부자연스러운 사용자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2A3FF-1C87-B25F-EC87-E87B7EBFC62A}"/>
              </a:ext>
            </a:extLst>
          </p:cNvPr>
          <p:cNvSpPr txBox="1"/>
          <p:nvPr/>
        </p:nvSpPr>
        <p:spPr>
          <a:xfrm>
            <a:off x="1708727" y="3974118"/>
            <a:ext cx="74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사용자에게 풍부한 창의적 도구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537A-1E9D-24BD-02ED-3DB950411F12}"/>
              </a:ext>
            </a:extLst>
          </p:cNvPr>
          <p:cNvSpPr txBox="1"/>
          <p:nvPr/>
        </p:nvSpPr>
        <p:spPr>
          <a:xfrm>
            <a:off x="1708728" y="4435783"/>
            <a:ext cx="8146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오브젝트와 사용자의 다양한 상호작용을 사용자가 직접 구현 가능</a:t>
            </a:r>
            <a:endParaRPr lang="en-US" altLang="ko-KR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개발자에게 의존하지 않고 다수의 사용자가 콘텐츠 확장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106EE-F022-50E7-3A55-73DE0A5B1D67}"/>
              </a:ext>
            </a:extLst>
          </p:cNvPr>
          <p:cNvSpPr txBox="1"/>
          <p:nvPr/>
        </p:nvSpPr>
        <p:spPr>
          <a:xfrm>
            <a:off x="1348508" y="1221924"/>
            <a:ext cx="74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문제점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7B36E-3279-7E2A-8F56-2BD497CEE34D}"/>
              </a:ext>
            </a:extLst>
          </p:cNvPr>
          <p:cNvSpPr txBox="1"/>
          <p:nvPr/>
        </p:nvSpPr>
        <p:spPr>
          <a:xfrm>
            <a:off x="1348508" y="3426052"/>
            <a:ext cx="74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25000"/>
                    <a:lumOff val="75000"/>
                  </a:schemeClr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기대효과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8FCDB3-671D-E74B-3807-1F256B41E842}"/>
              </a:ext>
            </a:extLst>
          </p:cNvPr>
          <p:cNvSpPr txBox="1"/>
          <p:nvPr/>
        </p:nvSpPr>
        <p:spPr>
          <a:xfrm>
            <a:off x="1708727" y="5189835"/>
            <a:ext cx="74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일관된 사용자 경험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BE4F31-91F4-C1AD-3352-B557BE6DBDFA}"/>
              </a:ext>
            </a:extLst>
          </p:cNvPr>
          <p:cNvSpPr txBox="1"/>
          <p:nvPr/>
        </p:nvSpPr>
        <p:spPr>
          <a:xfrm>
            <a:off x="1708728" y="5651500"/>
            <a:ext cx="814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사용자 경험이 중단되지 않는 몰입할 수 있는 환경 제공</a:t>
            </a:r>
          </a:p>
        </p:txBody>
      </p:sp>
    </p:spTree>
    <p:extLst>
      <p:ext uri="{BB962C8B-B14F-4D97-AF65-F5344CB8AC3E}">
        <p14:creationId xmlns:p14="http://schemas.microsoft.com/office/powerpoint/2010/main" val="254795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155CA5-EBCC-C746-2A6D-2E4A5B08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  <a:r>
              <a:rPr lang="en-US" altLang="ko-KR" sz="1800" dirty="0"/>
              <a:t> – </a:t>
            </a:r>
            <a:r>
              <a:rPr lang="ko-KR" altLang="en-US" sz="1800" dirty="0"/>
              <a:t>기존 기술과의 차이점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4EAFF-442E-D31F-E5F2-B6EE38C3C4A4}"/>
              </a:ext>
            </a:extLst>
          </p:cNvPr>
          <p:cNvSpPr txBox="1"/>
          <p:nvPr/>
        </p:nvSpPr>
        <p:spPr>
          <a:xfrm>
            <a:off x="1348507" y="1479972"/>
            <a:ext cx="74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게더타운</a:t>
            </a:r>
            <a:endParaRPr lang="ko-KR" altLang="en-US" sz="2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9E1CF-5DAA-F742-C673-2C4DC85D40FF}"/>
              </a:ext>
            </a:extLst>
          </p:cNvPr>
          <p:cNvSpPr txBox="1"/>
          <p:nvPr/>
        </p:nvSpPr>
        <p:spPr>
          <a:xfrm>
            <a:off x="1348508" y="1941637"/>
            <a:ext cx="814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오브젝트 설치 삭제 가능하나</a:t>
            </a:r>
            <a:r>
              <a: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상호작용 구현이 제한됨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5E5BB-EC84-AFCE-DBA8-9A6FE12DC5EF}"/>
              </a:ext>
            </a:extLst>
          </p:cNvPr>
          <p:cNvSpPr txBox="1"/>
          <p:nvPr/>
        </p:nvSpPr>
        <p:spPr>
          <a:xfrm>
            <a:off x="1348507" y="2616045"/>
            <a:ext cx="749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로블록스</a:t>
            </a:r>
            <a:endParaRPr lang="ko-KR" altLang="en-US" sz="24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D020C-3113-F36C-F2A1-8CE3C325A1CF}"/>
              </a:ext>
            </a:extLst>
          </p:cNvPr>
          <p:cNvSpPr txBox="1"/>
          <p:nvPr/>
        </p:nvSpPr>
        <p:spPr>
          <a:xfrm>
            <a:off x="1348507" y="3077710"/>
            <a:ext cx="9494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로블록스</a:t>
            </a: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스튜디오 통해 상호작용 구현할 수 있으나</a:t>
            </a:r>
            <a:r>
              <a: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게임 클라이언트 외부에 있어</a:t>
            </a:r>
            <a:br>
              <a: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부자연스러운 사용자 경험</a:t>
            </a:r>
            <a:endParaRPr lang="en-US" altLang="ko-KR" dirty="0">
              <a:solidFill>
                <a:schemeClr val="bg1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Lua </a:t>
            </a:r>
            <a:r>
              <a:rPr lang="ko-KR" altLang="en-US" dirty="0">
                <a:solidFill>
                  <a:schemeClr val="bg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기반의 개발 언어로 개발의 높은 진입장벽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6E5E6-0E8E-BEE4-01BA-4E744EBA553E}"/>
              </a:ext>
            </a:extLst>
          </p:cNvPr>
          <p:cNvSpPr txBox="1"/>
          <p:nvPr/>
        </p:nvSpPr>
        <p:spPr>
          <a:xfrm>
            <a:off x="1348508" y="4596381"/>
            <a:ext cx="10317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Þ"/>
            </a:pPr>
            <a:r>
              <a:rPr lang="ko-KR" altLang="en-US" sz="2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오브젝트 뿐만 아니라 사용자가 상호작용 개발 가능</a:t>
            </a:r>
            <a:endParaRPr lang="en-US" altLang="ko-KR" sz="28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C6BC16-D257-24F5-1A92-58C96BFCB45C}"/>
              </a:ext>
            </a:extLst>
          </p:cNvPr>
          <p:cNvSpPr txBox="1"/>
          <p:nvPr/>
        </p:nvSpPr>
        <p:spPr>
          <a:xfrm>
            <a:off x="1348507" y="5261640"/>
            <a:ext cx="10317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2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Python </a:t>
            </a:r>
            <a:r>
              <a:rPr lang="ko-KR" altLang="en-US" sz="2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언어로 상호작용 로직 개발 환경 제공 </a:t>
            </a:r>
            <a:br>
              <a:rPr lang="en-US" altLang="ko-KR" sz="2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개발 진입장벽 완화</a:t>
            </a:r>
            <a:r>
              <a:rPr lang="en-US" altLang="ko-KR" sz="2800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10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DC530-6DED-79F9-779E-859D929F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  <a:r>
              <a:rPr lang="en-US" altLang="ko-KR" sz="1800" dirty="0"/>
              <a:t> – </a:t>
            </a:r>
            <a:r>
              <a:rPr lang="ko-KR" altLang="en-US" sz="1800" dirty="0" err="1"/>
              <a:t>에셋</a:t>
            </a:r>
            <a:r>
              <a:rPr lang="ko-KR" altLang="en-US" sz="1800" dirty="0"/>
              <a:t> 관리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4CCAAC-A9BB-801F-7138-641DDC17F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77" y="1567543"/>
            <a:ext cx="3857898" cy="400417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에셋</a:t>
            </a:r>
            <a:r>
              <a:rPr lang="ko-KR" altLang="en-US" dirty="0"/>
              <a:t> 업로드 구현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외부 </a:t>
            </a:r>
            <a:r>
              <a:rPr lang="en-US" altLang="ko-KR" sz="1400" dirty="0"/>
              <a:t>3D </a:t>
            </a:r>
            <a:r>
              <a:rPr lang="ko-KR" altLang="en-US" sz="1400" dirty="0"/>
              <a:t>모델 파일 업로드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 err="1"/>
              <a:t>에셋</a:t>
            </a:r>
            <a:r>
              <a:rPr lang="ko-KR" altLang="en-US" dirty="0"/>
              <a:t> 상호작용 부착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상호작용을 </a:t>
            </a:r>
            <a:r>
              <a:rPr lang="ko-KR" altLang="en-US" sz="1400" dirty="0" err="1"/>
              <a:t>에셋에</a:t>
            </a:r>
            <a:r>
              <a:rPr lang="ko-KR" altLang="en-US" sz="1400" dirty="0"/>
              <a:t> 부여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 err="1"/>
              <a:t>에셋</a:t>
            </a:r>
            <a:r>
              <a:rPr lang="ko-KR" altLang="en-US" dirty="0"/>
              <a:t> 컴포넌트 부착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에셋에</a:t>
            </a:r>
            <a:r>
              <a:rPr lang="ko-KR" altLang="en-US" sz="1400" dirty="0"/>
              <a:t> 컴포넌트</a:t>
            </a:r>
            <a:r>
              <a:rPr lang="en-US" altLang="ko-KR" sz="1400" dirty="0"/>
              <a:t>(</a:t>
            </a:r>
            <a:r>
              <a:rPr lang="ko-KR" altLang="en-US" sz="1400" dirty="0"/>
              <a:t>구성 요소</a:t>
            </a:r>
            <a:r>
              <a:rPr lang="en-US" altLang="ko-KR" sz="1400" dirty="0"/>
              <a:t>)</a:t>
            </a:r>
            <a:r>
              <a:rPr lang="ko-KR" altLang="en-US" sz="1400" dirty="0"/>
              <a:t>를 추가</a:t>
            </a:r>
            <a:endParaRPr lang="en-US" altLang="ko-KR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D24639-4986-7336-D5F0-29456DC5D320}"/>
              </a:ext>
            </a:extLst>
          </p:cNvPr>
          <p:cNvGrpSpPr/>
          <p:nvPr/>
        </p:nvGrpSpPr>
        <p:grpSpPr>
          <a:xfrm>
            <a:off x="6969979" y="3676222"/>
            <a:ext cx="2741616" cy="2674100"/>
            <a:chOff x="6877615" y="2066983"/>
            <a:chExt cx="3005294" cy="3005294"/>
          </a:xfrm>
        </p:grpSpPr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53E06EF-837C-D5B7-616A-142076CA6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615" y="2066983"/>
              <a:ext cx="3005294" cy="300529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69E8EEE-1931-BB04-8CB2-0E26AF7EBF3D}"/>
                </a:ext>
              </a:extLst>
            </p:cNvPr>
            <p:cNvGrpSpPr/>
            <p:nvPr/>
          </p:nvGrpSpPr>
          <p:grpSpPr>
            <a:xfrm>
              <a:off x="7574960" y="4302554"/>
              <a:ext cx="1610603" cy="621941"/>
              <a:chOff x="5775704" y="3429000"/>
              <a:chExt cx="1340434" cy="429492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AF6BFF72-40BC-0FC6-ABCD-15E87D4A7475}"/>
                  </a:ext>
                </a:extLst>
              </p:cNvPr>
              <p:cNvSpPr/>
              <p:nvPr/>
            </p:nvSpPr>
            <p:spPr>
              <a:xfrm>
                <a:off x="5775704" y="3429000"/>
                <a:ext cx="1340434" cy="429492"/>
              </a:xfrm>
              <a:prstGeom prst="roundRect">
                <a:avLst/>
              </a:prstGeom>
              <a:solidFill>
                <a:srgbClr val="000000">
                  <a:alpha val="7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FCF69D-3DA6-DF10-9FCB-025820BA92C3}"/>
                  </a:ext>
                </a:extLst>
              </p:cNvPr>
              <p:cNvSpPr txBox="1"/>
              <p:nvPr/>
            </p:nvSpPr>
            <p:spPr>
              <a:xfrm>
                <a:off x="5775706" y="3520490"/>
                <a:ext cx="1340432" cy="286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rPr>
                  <a:t>3D Asset!</a:t>
                </a:r>
                <a:endParaRPr lang="ko-KR" altLang="en-US" sz="2000" b="1" dirty="0">
                  <a:solidFill>
                    <a:schemeClr val="bg1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</p:txBody>
          </p: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38C0BC-C33B-7D76-40F7-BAF96BE31B31}"/>
              </a:ext>
            </a:extLst>
          </p:cNvPr>
          <p:cNvSpPr/>
          <p:nvPr/>
        </p:nvSpPr>
        <p:spPr>
          <a:xfrm>
            <a:off x="4563016" y="3789215"/>
            <a:ext cx="2558220" cy="521991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1D59A6-9D6A-7CF6-0B18-F29068DE7BBB}"/>
              </a:ext>
            </a:extLst>
          </p:cNvPr>
          <p:cNvSpPr txBox="1"/>
          <p:nvPr/>
        </p:nvSpPr>
        <p:spPr>
          <a:xfrm>
            <a:off x="4563015" y="3865544"/>
            <a:ext cx="255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외부 모델링 데이터 기반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CBC22A-CAB0-4264-9D3A-A29D743017A3}"/>
              </a:ext>
            </a:extLst>
          </p:cNvPr>
          <p:cNvSpPr txBox="1"/>
          <p:nvPr/>
        </p:nvSpPr>
        <p:spPr>
          <a:xfrm>
            <a:off x="4563015" y="4386605"/>
            <a:ext cx="25582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GLB 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확장자 제한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클라이언트에 </a:t>
            </a:r>
            <a:b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</a:b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서버로부터 다운로드한 </a:t>
            </a:r>
            <a:b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</a:b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모델링 데이터 출력 가능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DAD724-8F51-52A1-9927-5CD98418C22B}"/>
              </a:ext>
            </a:extLst>
          </p:cNvPr>
          <p:cNvSpPr/>
          <p:nvPr/>
        </p:nvSpPr>
        <p:spPr>
          <a:xfrm>
            <a:off x="5263398" y="1620322"/>
            <a:ext cx="2484330" cy="521991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89FAC6-0627-4BF2-136C-73BF0F6A83FC}"/>
              </a:ext>
            </a:extLst>
          </p:cNvPr>
          <p:cNvSpPr txBox="1"/>
          <p:nvPr/>
        </p:nvSpPr>
        <p:spPr>
          <a:xfrm>
            <a:off x="5263398" y="1696651"/>
            <a:ext cx="248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메타 데이터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4A0D0-87F7-0E1B-7C44-BDCBE1E7464F}"/>
              </a:ext>
            </a:extLst>
          </p:cNvPr>
          <p:cNvSpPr txBox="1"/>
          <p:nvPr/>
        </p:nvSpPr>
        <p:spPr>
          <a:xfrm>
            <a:off x="5263398" y="2217712"/>
            <a:ext cx="2342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에셋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이름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제작자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b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</a:b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가격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태그 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9A5591-7203-FBA1-1A95-D36B81047BC8}"/>
              </a:ext>
            </a:extLst>
          </p:cNvPr>
          <p:cNvSpPr/>
          <p:nvPr/>
        </p:nvSpPr>
        <p:spPr>
          <a:xfrm>
            <a:off x="8893289" y="1620322"/>
            <a:ext cx="2484330" cy="521991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2652A6-A2B0-ECF4-C3F9-779A06539B94}"/>
              </a:ext>
            </a:extLst>
          </p:cNvPr>
          <p:cNvSpPr txBox="1"/>
          <p:nvPr/>
        </p:nvSpPr>
        <p:spPr>
          <a:xfrm>
            <a:off x="8893289" y="1696651"/>
            <a:ext cx="268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상호작용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EEDC87-5B2D-7AC7-9BD0-17169D113E22}"/>
              </a:ext>
            </a:extLst>
          </p:cNvPr>
          <p:cNvSpPr txBox="1"/>
          <p:nvPr/>
        </p:nvSpPr>
        <p:spPr>
          <a:xfrm>
            <a:off x="8893289" y="2217712"/>
            <a:ext cx="2342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기본 상호작용</a:t>
            </a:r>
            <a:b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</a:b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줍기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앉기 등등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을 부착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사용자가 생성한 </a:t>
            </a:r>
            <a:b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</a:b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상호작용을 부여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BD3B47-53A7-05DD-835F-48357F308559}"/>
              </a:ext>
            </a:extLst>
          </p:cNvPr>
          <p:cNvSpPr/>
          <p:nvPr/>
        </p:nvSpPr>
        <p:spPr>
          <a:xfrm>
            <a:off x="9634228" y="3676222"/>
            <a:ext cx="2484330" cy="521991"/>
          </a:xfrm>
          <a:prstGeom prst="rect">
            <a:avLst/>
          </a:prstGeom>
          <a:gradFill>
            <a:gsLst>
              <a:gs pos="49000">
                <a:srgbClr val="486FAF"/>
              </a:gs>
              <a:gs pos="100000">
                <a:srgbClr val="4D2378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2F42F2-F730-F4AB-4A58-FB72036779E1}"/>
              </a:ext>
            </a:extLst>
          </p:cNvPr>
          <p:cNvSpPr txBox="1"/>
          <p:nvPr/>
        </p:nvSpPr>
        <p:spPr>
          <a:xfrm>
            <a:off x="9634228" y="3752551"/>
            <a:ext cx="268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컴포넌트 부착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9D2464-62A7-5338-74AC-73B27E589254}"/>
              </a:ext>
            </a:extLst>
          </p:cNvPr>
          <p:cNvSpPr txBox="1"/>
          <p:nvPr/>
        </p:nvSpPr>
        <p:spPr>
          <a:xfrm>
            <a:off x="9634228" y="4273612"/>
            <a:ext cx="2342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특정 상호작용을 </a:t>
            </a:r>
            <a:b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</a:b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수행하기 위한 부품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(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앉아지는 위치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) 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부착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39B8C83-5927-4BFF-1CB5-1F938FD129E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747728" y="1881317"/>
            <a:ext cx="90431" cy="2168893"/>
          </a:xfrm>
          <a:prstGeom prst="bentConnector2">
            <a:avLst/>
          </a:prstGeom>
          <a:ln>
            <a:solidFill>
              <a:srgbClr val="486F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F4D1C96-AE84-267D-645A-4E939AD33925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8751267" y="1881316"/>
            <a:ext cx="142022" cy="2168891"/>
          </a:xfrm>
          <a:prstGeom prst="bentConnector2">
            <a:avLst/>
          </a:prstGeom>
          <a:ln>
            <a:solidFill>
              <a:srgbClr val="486F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B223D3E-97C2-3E28-3B65-AF6AAFD143D7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6404804" y="4766637"/>
            <a:ext cx="1917769" cy="484908"/>
          </a:xfrm>
          <a:prstGeom prst="bentConnector2">
            <a:avLst/>
          </a:prstGeom>
          <a:ln>
            <a:solidFill>
              <a:srgbClr val="486F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8496265-8551-BB41-B098-7A3A86DB5414}"/>
              </a:ext>
            </a:extLst>
          </p:cNvPr>
          <p:cNvCxnSpPr>
            <a:cxnSpLocks/>
            <a:stCxn id="25" idx="1"/>
            <a:endCxn id="11" idx="3"/>
          </p:cNvCxnSpPr>
          <p:nvPr/>
        </p:nvCxnSpPr>
        <p:spPr>
          <a:xfrm rot="10800000" flipV="1">
            <a:off x="9075432" y="3937216"/>
            <a:ext cx="558796" cy="2030759"/>
          </a:xfrm>
          <a:prstGeom prst="bentConnector3">
            <a:avLst>
              <a:gd name="adj1" fmla="val 50000"/>
            </a:avLst>
          </a:prstGeom>
          <a:ln>
            <a:solidFill>
              <a:srgbClr val="486F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D98D0A-8772-6EDF-9091-27E5DD1D814A}"/>
              </a:ext>
            </a:extLst>
          </p:cNvPr>
          <p:cNvSpPr txBox="1"/>
          <p:nvPr/>
        </p:nvSpPr>
        <p:spPr>
          <a:xfrm>
            <a:off x="4659659" y="681038"/>
            <a:ext cx="229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에셋</a:t>
            </a:r>
            <a:r>
              <a:rPr lang="ko-KR" altLang="en-US" sz="2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개요</a:t>
            </a:r>
            <a:endParaRPr lang="en-US" altLang="ko-KR" sz="2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08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DC530-6DED-79F9-779E-859D929F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  <a:r>
              <a:rPr lang="en-US" altLang="ko-KR" sz="1800" dirty="0"/>
              <a:t> – </a:t>
            </a:r>
            <a:r>
              <a:rPr lang="ko-KR" altLang="en-US" sz="1800" dirty="0"/>
              <a:t>방 편집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4CCAAC-A9BB-801F-7138-641DDC17F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77" y="1567543"/>
            <a:ext cx="3931146" cy="442256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방 정보 편집기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방의 정보를 편집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 err="1"/>
              <a:t>에셋</a:t>
            </a:r>
            <a:r>
              <a:rPr lang="ko-KR" altLang="en-US" dirty="0"/>
              <a:t> 탐색기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방을 꾸미기 위한 </a:t>
            </a:r>
            <a:r>
              <a:rPr lang="ko-KR" altLang="en-US" sz="1400" dirty="0" err="1"/>
              <a:t>에셋을</a:t>
            </a:r>
            <a:r>
              <a:rPr lang="ko-KR" altLang="en-US" sz="1400" dirty="0"/>
              <a:t> 검색하고 구매</a:t>
            </a:r>
            <a:r>
              <a:rPr lang="en-US" altLang="ko-KR" sz="1400" dirty="0"/>
              <a:t>, </a:t>
            </a:r>
            <a:r>
              <a:rPr lang="ko-KR" altLang="en-US" sz="1400" dirty="0"/>
              <a:t>설치가 가능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/>
              <a:t>방 버전 관리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방을 꾸민 내용을 버전을 나누어 관리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/>
              <a:t>방 내부 접근 관리</a:t>
            </a:r>
          </a:p>
          <a:p>
            <a:r>
              <a:rPr lang="en-US" altLang="ko-KR" sz="1300" dirty="0"/>
              <a:t>- </a:t>
            </a:r>
            <a:r>
              <a:rPr lang="ko-KR" altLang="en-US" sz="1300" dirty="0"/>
              <a:t>권한에 따라 접근할 수 있는 장소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에셋</a:t>
            </a:r>
            <a:r>
              <a:rPr lang="en-US" altLang="ko-KR" sz="1300" dirty="0"/>
              <a:t>, </a:t>
            </a:r>
            <a:r>
              <a:rPr lang="ko-KR" altLang="en-US" sz="1300" dirty="0"/>
              <a:t>기능을 분리</a:t>
            </a:r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2F42F2-F730-F4AB-4A58-FB72036779E1}"/>
              </a:ext>
            </a:extLst>
          </p:cNvPr>
          <p:cNvSpPr txBox="1"/>
          <p:nvPr/>
        </p:nvSpPr>
        <p:spPr>
          <a:xfrm>
            <a:off x="10047300" y="3081428"/>
            <a:ext cx="19885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방</a:t>
            </a:r>
            <a:endParaRPr lang="en-US" altLang="ko-KR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algn="ctr"/>
            <a:r>
              <a:rPr lang="en-US" altLang="ko-KR" sz="11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</a:t>
            </a:r>
            <a:r>
              <a:rPr lang="ko-KR" altLang="en-US" sz="11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플레이어 활동 공간</a:t>
            </a:r>
            <a:r>
              <a:rPr lang="en-US" altLang="ko-KR" sz="11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)</a:t>
            </a:r>
            <a:endParaRPr lang="ko-KR" altLang="en-US" sz="11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15E834B-3494-8214-E8A7-412FEEEC2A77}"/>
              </a:ext>
            </a:extLst>
          </p:cNvPr>
          <p:cNvGrpSpPr/>
          <p:nvPr/>
        </p:nvGrpSpPr>
        <p:grpSpPr>
          <a:xfrm>
            <a:off x="4903796" y="1266237"/>
            <a:ext cx="1966606" cy="1640628"/>
            <a:chOff x="4677624" y="351776"/>
            <a:chExt cx="2326283" cy="194068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BD24639-4986-7336-D5F0-29456DC5D320}"/>
                </a:ext>
              </a:extLst>
            </p:cNvPr>
            <p:cNvGrpSpPr/>
            <p:nvPr/>
          </p:nvGrpSpPr>
          <p:grpSpPr>
            <a:xfrm>
              <a:off x="5255356" y="351776"/>
              <a:ext cx="1155462" cy="1127008"/>
              <a:chOff x="6877615" y="2066983"/>
              <a:chExt cx="3005294" cy="3005294"/>
            </a:xfrm>
          </p:grpSpPr>
          <p:pic>
            <p:nvPicPr>
              <p:cNvPr id="10" name="그림 9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753E06EF-837C-D5B7-616A-142076CA6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7615" y="2066983"/>
                <a:ext cx="3005294" cy="3005294"/>
              </a:xfrm>
              <a:prstGeom prst="rect">
                <a:avLst/>
              </a:prstGeom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69E8EEE-1931-BB04-8CB2-0E26AF7EBF3D}"/>
                  </a:ext>
                </a:extLst>
              </p:cNvPr>
              <p:cNvGrpSpPr/>
              <p:nvPr/>
            </p:nvGrpSpPr>
            <p:grpSpPr>
              <a:xfrm>
                <a:off x="7574960" y="4302556"/>
                <a:ext cx="1610603" cy="666438"/>
                <a:chOff x="5775704" y="3429000"/>
                <a:chExt cx="1340434" cy="460220"/>
              </a:xfrm>
            </p:grpSpPr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AF6BFF72-40BC-0FC6-ABCD-15E87D4A7475}"/>
                    </a:ext>
                  </a:extLst>
                </p:cNvPr>
                <p:cNvSpPr/>
                <p:nvPr/>
              </p:nvSpPr>
              <p:spPr>
                <a:xfrm>
                  <a:off x="5775704" y="3429000"/>
                  <a:ext cx="1340434" cy="429492"/>
                </a:xfrm>
                <a:prstGeom prst="roundRect">
                  <a:avLst/>
                </a:prstGeom>
                <a:solidFill>
                  <a:srgbClr val="000000">
                    <a:alpha val="7098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FCF69D-3DA6-DF10-9FCB-025820BA92C3}"/>
                    </a:ext>
                  </a:extLst>
                </p:cNvPr>
                <p:cNvSpPr txBox="1"/>
                <p:nvPr/>
              </p:nvSpPr>
              <p:spPr>
                <a:xfrm>
                  <a:off x="5775707" y="3520489"/>
                  <a:ext cx="1340431" cy="3687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solidFill>
                        <a:schemeClr val="bg1"/>
                      </a:solidFill>
                      <a:latin typeface="나눔스퀘어 네오 OTF Bold" panose="00000800000000000000" pitchFamily="50" charset="-127"/>
                      <a:ea typeface="나눔스퀘어 네오 OTF Bold" panose="00000800000000000000" pitchFamily="50" charset="-127"/>
                    </a:rPr>
                    <a:t>3D Asset!</a:t>
                  </a:r>
                  <a:endParaRPr lang="ko-KR" altLang="en-US" sz="600" b="1" dirty="0">
                    <a:solidFill>
                      <a:schemeClr val="bg1"/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endParaRPr>
                </a:p>
              </p:txBody>
            </p:sp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157862-BCF8-6D1E-E41A-436194536E7F}"/>
                </a:ext>
              </a:extLst>
            </p:cNvPr>
            <p:cNvGrpSpPr/>
            <p:nvPr/>
          </p:nvGrpSpPr>
          <p:grpSpPr>
            <a:xfrm>
              <a:off x="4677624" y="1165456"/>
              <a:ext cx="1155462" cy="1127008"/>
              <a:chOff x="6877615" y="2066983"/>
              <a:chExt cx="3005294" cy="3005294"/>
            </a:xfrm>
          </p:grpSpPr>
          <p:pic>
            <p:nvPicPr>
              <p:cNvPr id="4" name="그림 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B90AAF09-0C28-CC21-6B38-09D91B007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7615" y="2066983"/>
                <a:ext cx="3005294" cy="3005294"/>
              </a:xfrm>
              <a:prstGeom prst="rect">
                <a:avLst/>
              </a:prstGeom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0A8540B-CD09-4614-40C5-33DB08014EA3}"/>
                  </a:ext>
                </a:extLst>
              </p:cNvPr>
              <p:cNvGrpSpPr/>
              <p:nvPr/>
            </p:nvGrpSpPr>
            <p:grpSpPr>
              <a:xfrm>
                <a:off x="7574960" y="4302556"/>
                <a:ext cx="1610603" cy="666438"/>
                <a:chOff x="5775704" y="3429000"/>
                <a:chExt cx="1340434" cy="460220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9DD5B00E-81E2-BB43-5664-AB0272E121EF}"/>
                    </a:ext>
                  </a:extLst>
                </p:cNvPr>
                <p:cNvSpPr/>
                <p:nvPr/>
              </p:nvSpPr>
              <p:spPr>
                <a:xfrm>
                  <a:off x="5775704" y="3429000"/>
                  <a:ext cx="1340434" cy="429492"/>
                </a:xfrm>
                <a:prstGeom prst="roundRect">
                  <a:avLst/>
                </a:prstGeom>
                <a:solidFill>
                  <a:srgbClr val="000000">
                    <a:alpha val="7098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506176D-6C9B-496C-1420-BC3F88A32E8B}"/>
                    </a:ext>
                  </a:extLst>
                </p:cNvPr>
                <p:cNvSpPr txBox="1"/>
                <p:nvPr/>
              </p:nvSpPr>
              <p:spPr>
                <a:xfrm>
                  <a:off x="5775707" y="3520489"/>
                  <a:ext cx="1340431" cy="3687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solidFill>
                        <a:schemeClr val="bg1"/>
                      </a:solidFill>
                      <a:latin typeface="나눔스퀘어 네오 OTF Bold" panose="00000800000000000000" pitchFamily="50" charset="-127"/>
                      <a:ea typeface="나눔스퀘어 네오 OTF Bold" panose="00000800000000000000" pitchFamily="50" charset="-127"/>
                    </a:rPr>
                    <a:t>3D Asset!</a:t>
                  </a:r>
                  <a:endParaRPr lang="ko-KR" altLang="en-US" sz="600" b="1" dirty="0">
                    <a:solidFill>
                      <a:schemeClr val="bg1"/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endParaRPr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485CD96-5AF3-A96C-FD97-16CF112D1B93}"/>
                </a:ext>
              </a:extLst>
            </p:cNvPr>
            <p:cNvGrpSpPr/>
            <p:nvPr/>
          </p:nvGrpSpPr>
          <p:grpSpPr>
            <a:xfrm>
              <a:off x="5848445" y="1165456"/>
              <a:ext cx="1155462" cy="1127008"/>
              <a:chOff x="6877615" y="2066983"/>
              <a:chExt cx="3005294" cy="3005294"/>
            </a:xfrm>
          </p:grpSpPr>
          <p:pic>
            <p:nvPicPr>
              <p:cNvPr id="27" name="그림 2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B1665734-2801-4721-A8D4-F55EE0470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7615" y="2066983"/>
                <a:ext cx="3005294" cy="3005294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B6CBC835-83E4-58EA-6DC2-28577C0AB338}"/>
                  </a:ext>
                </a:extLst>
              </p:cNvPr>
              <p:cNvGrpSpPr/>
              <p:nvPr/>
            </p:nvGrpSpPr>
            <p:grpSpPr>
              <a:xfrm>
                <a:off x="7574960" y="4302556"/>
                <a:ext cx="1610603" cy="666438"/>
                <a:chOff x="5775704" y="3429000"/>
                <a:chExt cx="1340434" cy="460220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1829A771-BA67-A9FC-1F8A-0974D5839FC8}"/>
                    </a:ext>
                  </a:extLst>
                </p:cNvPr>
                <p:cNvSpPr/>
                <p:nvPr/>
              </p:nvSpPr>
              <p:spPr>
                <a:xfrm>
                  <a:off x="5775704" y="3429000"/>
                  <a:ext cx="1340434" cy="429492"/>
                </a:xfrm>
                <a:prstGeom prst="roundRect">
                  <a:avLst/>
                </a:prstGeom>
                <a:solidFill>
                  <a:srgbClr val="000000">
                    <a:alpha val="7098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1B019EE-BED8-3F1B-1144-F0501DC25539}"/>
                    </a:ext>
                  </a:extLst>
                </p:cNvPr>
                <p:cNvSpPr txBox="1"/>
                <p:nvPr/>
              </p:nvSpPr>
              <p:spPr>
                <a:xfrm>
                  <a:off x="5775707" y="3520489"/>
                  <a:ext cx="1340431" cy="3687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500" b="1" dirty="0">
                      <a:solidFill>
                        <a:schemeClr val="bg1"/>
                      </a:solidFill>
                      <a:latin typeface="나눔스퀘어 네오 OTF Bold" panose="00000800000000000000" pitchFamily="50" charset="-127"/>
                      <a:ea typeface="나눔스퀘어 네오 OTF Bold" panose="00000800000000000000" pitchFamily="50" charset="-127"/>
                    </a:rPr>
                    <a:t>3D Asset!</a:t>
                  </a:r>
                  <a:endParaRPr lang="ko-KR" altLang="en-US" sz="600" b="1" dirty="0">
                    <a:solidFill>
                      <a:schemeClr val="bg1"/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endParaRPr>
                </a:p>
              </p:txBody>
            </p:sp>
          </p:grpSp>
        </p:grpSp>
      </p:grpSp>
      <p:sp>
        <p:nvSpPr>
          <p:cNvPr id="33" name="더하기 기호 32">
            <a:extLst>
              <a:ext uri="{FF2B5EF4-FFF2-40B4-BE49-F238E27FC236}">
                <a16:creationId xmlns:a16="http://schemas.microsoft.com/office/drawing/2014/main" id="{B94D5EAC-DE34-56F3-2031-4CB62BC6F33D}"/>
              </a:ext>
            </a:extLst>
          </p:cNvPr>
          <p:cNvSpPr/>
          <p:nvPr/>
        </p:nvSpPr>
        <p:spPr>
          <a:xfrm>
            <a:off x="6952521" y="2086551"/>
            <a:ext cx="692727" cy="692727"/>
          </a:xfrm>
          <a:prstGeom prst="mathPlus">
            <a:avLst>
              <a:gd name="adj1" fmla="val 128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205CF4-5702-A8E0-C5AB-7A58047C543B}"/>
              </a:ext>
            </a:extLst>
          </p:cNvPr>
          <p:cNvSpPr txBox="1"/>
          <p:nvPr/>
        </p:nvSpPr>
        <p:spPr>
          <a:xfrm>
            <a:off x="7877678" y="1865779"/>
            <a:ext cx="128272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메타데이터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방 이름</a:t>
            </a:r>
            <a:endParaRPr lang="en-US" altLang="ko-KR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설명</a:t>
            </a:r>
            <a:endParaRPr lang="en-US" altLang="ko-KR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소유자</a:t>
            </a:r>
            <a:endParaRPr lang="en-US" altLang="ko-KR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태그</a:t>
            </a:r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..</a:t>
            </a:r>
            <a:endParaRPr lang="ko-KR" altLang="en-US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35" name="같음 기호 34">
            <a:extLst>
              <a:ext uri="{FF2B5EF4-FFF2-40B4-BE49-F238E27FC236}">
                <a16:creationId xmlns:a16="http://schemas.microsoft.com/office/drawing/2014/main" id="{25F3EBF6-A2DF-93C8-0503-7F732CBD0002}"/>
              </a:ext>
            </a:extLst>
          </p:cNvPr>
          <p:cNvSpPr/>
          <p:nvPr/>
        </p:nvSpPr>
        <p:spPr>
          <a:xfrm>
            <a:off x="9290189" y="1942621"/>
            <a:ext cx="685408" cy="914400"/>
          </a:xfrm>
          <a:prstGeom prst="mathEqual">
            <a:avLst>
              <a:gd name="adj1" fmla="val 9379"/>
              <a:gd name="adj2" fmla="val 1176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8" name="그림 37" descr="블랙, 어둠이(가) 표시된 사진&#10;&#10;자동 생성된 설명">
            <a:extLst>
              <a:ext uri="{FF2B5EF4-FFF2-40B4-BE49-F238E27FC236}">
                <a16:creationId xmlns:a16="http://schemas.microsoft.com/office/drawing/2014/main" id="{6FEAC73E-65B7-82BF-4AB4-E97D05AD2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677" y="1212639"/>
            <a:ext cx="1747824" cy="17478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6C4980-8E48-6A96-15E9-A15531E9D209}"/>
              </a:ext>
            </a:extLst>
          </p:cNvPr>
          <p:cNvSpPr txBox="1"/>
          <p:nvPr/>
        </p:nvSpPr>
        <p:spPr>
          <a:xfrm>
            <a:off x="4852299" y="3019872"/>
            <a:ext cx="1988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사용자 </a:t>
            </a:r>
            <a:r>
              <a:rPr lang="ko-KR" altLang="en-US" sz="1400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에셋의</a:t>
            </a:r>
            <a:r>
              <a:rPr lang="ko-KR" altLang="en-US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</a:t>
            </a:r>
            <a:b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</a:br>
            <a:r>
              <a:rPr lang="ko-KR" altLang="en-US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설치</a:t>
            </a:r>
            <a:r>
              <a:rPr lang="en-US" altLang="ko-KR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, </a:t>
            </a:r>
            <a:r>
              <a:rPr lang="ko-KR" altLang="en-US" sz="1400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변경 및 삭제</a:t>
            </a:r>
            <a:endParaRPr lang="en-US" altLang="ko-KR" sz="1400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F940AF-7983-9256-F48B-B37EFC7DB678}"/>
              </a:ext>
            </a:extLst>
          </p:cNvPr>
          <p:cNvSpPr txBox="1"/>
          <p:nvPr/>
        </p:nvSpPr>
        <p:spPr>
          <a:xfrm>
            <a:off x="4659659" y="681038"/>
            <a:ext cx="229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방</a:t>
            </a:r>
            <a:r>
              <a:rPr lang="en-US" altLang="ko-KR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(Room)</a:t>
            </a:r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개요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C171B86-C173-D680-E8E4-A17BDFA05917}"/>
              </a:ext>
            </a:extLst>
          </p:cNvPr>
          <p:cNvGrpSpPr/>
          <p:nvPr/>
        </p:nvGrpSpPr>
        <p:grpSpPr>
          <a:xfrm>
            <a:off x="5123564" y="4529562"/>
            <a:ext cx="2754114" cy="1223334"/>
            <a:chOff x="6536075" y="4270944"/>
            <a:chExt cx="1372413" cy="609604"/>
          </a:xfrm>
        </p:grpSpPr>
        <p:pic>
          <p:nvPicPr>
            <p:cNvPr id="45" name="그림 4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A8E2FCC-FBEC-0593-0C57-C8A39BE03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075" y="4270944"/>
              <a:ext cx="609604" cy="609604"/>
            </a:xfrm>
            <a:prstGeom prst="rect">
              <a:avLst/>
            </a:prstGeom>
          </p:spPr>
        </p:pic>
        <p:pic>
          <p:nvPicPr>
            <p:cNvPr id="47" name="그림 4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CCAEF23-7991-250B-F5D5-0882A30A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298884" y="4270944"/>
              <a:ext cx="609604" cy="609604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4257C14-8F19-3E62-3F48-8F62B5FD6D2C}"/>
              </a:ext>
            </a:extLst>
          </p:cNvPr>
          <p:cNvSpPr txBox="1"/>
          <p:nvPr/>
        </p:nvSpPr>
        <p:spPr>
          <a:xfrm>
            <a:off x="4659659" y="3969276"/>
            <a:ext cx="2292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방 버전 관리</a:t>
            </a:r>
            <a:endParaRPr lang="en-US" altLang="ko-KR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EF1E55-A54A-AD08-C6FD-44709B7551DF}"/>
              </a:ext>
            </a:extLst>
          </p:cNvPr>
          <p:cNvSpPr txBox="1"/>
          <p:nvPr/>
        </p:nvSpPr>
        <p:spPr>
          <a:xfrm>
            <a:off x="8185125" y="4529561"/>
            <a:ext cx="3471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특정 시점의 방의 버전으로 롤백 가능</a:t>
            </a:r>
            <a:endParaRPr lang="en-US" altLang="ko-KR" sz="1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버전 별 방의 상태를 저장 및 관리</a:t>
            </a:r>
            <a:endParaRPr lang="en-US" altLang="ko-KR" sz="1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04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DC530-6DED-79F9-779E-859D929F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  <a:r>
              <a:rPr lang="en-US" altLang="ko-KR" sz="1800" dirty="0"/>
              <a:t> - </a:t>
            </a:r>
            <a:r>
              <a:rPr lang="ko-KR" altLang="en-US" sz="1800" dirty="0"/>
              <a:t>멀티플레이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EA255-8012-B75D-D4F7-238AF94424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플레이어 상태 동기화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방 내의 플레이어 위치 또는 제스처 동기화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 err="1"/>
              <a:t>에셋</a:t>
            </a:r>
            <a:r>
              <a:rPr lang="ko-KR" altLang="en-US" dirty="0"/>
              <a:t> 동기화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방 내의 플레이어 또는 시스템 </a:t>
            </a:r>
            <a:r>
              <a:rPr lang="ko-KR" altLang="en-US" sz="1400" dirty="0" err="1"/>
              <a:t>에셋</a:t>
            </a:r>
            <a:r>
              <a:rPr lang="ko-KR" altLang="en-US" sz="1400" dirty="0"/>
              <a:t> 동기화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/>
              <a:t>상호작용 동기화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상호작용이 모든 유저에게 동일하게 동기화</a:t>
            </a:r>
            <a:endParaRPr lang="en-US" altLang="ko-KR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38DFA20-6A8D-D3A6-AE31-40D5EC5E8622}"/>
              </a:ext>
            </a:extLst>
          </p:cNvPr>
          <p:cNvGrpSpPr/>
          <p:nvPr/>
        </p:nvGrpSpPr>
        <p:grpSpPr>
          <a:xfrm>
            <a:off x="5120604" y="3780371"/>
            <a:ext cx="4835366" cy="2183414"/>
            <a:chOff x="5120604" y="3780371"/>
            <a:chExt cx="4835366" cy="218341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750AD-023E-3FEC-9FAE-5777B8E818CB}"/>
                </a:ext>
              </a:extLst>
            </p:cNvPr>
            <p:cNvSpPr txBox="1"/>
            <p:nvPr/>
          </p:nvSpPr>
          <p:spPr>
            <a:xfrm>
              <a:off x="7834328" y="5532898"/>
              <a:ext cx="2121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/>
                <a:t>외부 클라이언트</a:t>
              </a:r>
              <a:endParaRPr lang="en-US" altLang="ko-KR" sz="1100" b="1" dirty="0"/>
            </a:p>
            <a:p>
              <a:pPr algn="ctr"/>
              <a:r>
                <a:rPr lang="en-US" altLang="ko-KR" sz="1100" b="1" dirty="0"/>
                <a:t>(</a:t>
              </a:r>
              <a:r>
                <a:rPr lang="ko-KR" altLang="en-US" sz="1100" b="1" dirty="0"/>
                <a:t>내 클라이언트 포함</a:t>
              </a:r>
              <a:r>
                <a:rPr lang="en-US" altLang="ko-KR" sz="1100" b="1" dirty="0"/>
                <a:t>)</a:t>
              </a:r>
              <a:endParaRPr lang="ko-KR" altLang="en-US" sz="1100" b="1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7F2A8B1-5D9B-2959-D048-A95FEC0EC8A3}"/>
                </a:ext>
              </a:extLst>
            </p:cNvPr>
            <p:cNvGrpSpPr/>
            <p:nvPr/>
          </p:nvGrpSpPr>
          <p:grpSpPr>
            <a:xfrm>
              <a:off x="5120604" y="3780371"/>
              <a:ext cx="3969340" cy="1691885"/>
              <a:chOff x="5361579" y="4174836"/>
              <a:chExt cx="3969340" cy="1691885"/>
            </a:xfrm>
          </p:grpSpPr>
          <p:pic>
            <p:nvPicPr>
              <p:cNvPr id="6" name="그림 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53B0FF3-8A5D-573F-3245-3CDE0FB93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8360" y="4833990"/>
                <a:ext cx="657853" cy="65860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C0440C-2CC1-4CF7-B1BD-E5F25D4765CF}"/>
                  </a:ext>
                </a:extLst>
              </p:cNvPr>
              <p:cNvSpPr txBox="1"/>
              <p:nvPr/>
            </p:nvSpPr>
            <p:spPr>
              <a:xfrm>
                <a:off x="5361580" y="5558443"/>
                <a:ext cx="11843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사용자 입력</a:t>
                </a:r>
              </a:p>
            </p:txBody>
          </p:sp>
          <p:pic>
            <p:nvPicPr>
              <p:cNvPr id="11" name="그림 1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E1800F3C-7406-B2BD-0AF4-6A35992A3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3898" y="4887716"/>
                <a:ext cx="662757" cy="66351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1BE6F2-FF15-47E4-BF97-12A0596A96BD}"/>
                  </a:ext>
                </a:extLst>
              </p:cNvPr>
              <p:cNvSpPr txBox="1"/>
              <p:nvPr/>
            </p:nvSpPr>
            <p:spPr>
              <a:xfrm>
                <a:off x="7379703" y="5558443"/>
                <a:ext cx="5388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/>
                  <a:t>서버</a:t>
                </a:r>
              </a:p>
            </p:txBody>
          </p:sp>
          <p:pic>
            <p:nvPicPr>
              <p:cNvPr id="14" name="그림 1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1B06449E-2F62-CA2C-5AD5-A32655143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1330" y="4622944"/>
                <a:ext cx="389589" cy="390036"/>
              </a:xfrm>
              <a:prstGeom prst="rect">
                <a:avLst/>
              </a:prstGeom>
            </p:spPr>
          </p:pic>
          <p:pic>
            <p:nvPicPr>
              <p:cNvPr id="16" name="그림 1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889149D-36F1-ADE6-D970-E13849C6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1330" y="5012980"/>
                <a:ext cx="389589" cy="390036"/>
              </a:xfrm>
              <a:prstGeom prst="rect">
                <a:avLst/>
              </a:prstGeom>
            </p:spPr>
          </p:pic>
          <p:pic>
            <p:nvPicPr>
              <p:cNvPr id="17" name="그림 16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18221830-A96C-2C2F-62C5-DF723DAF8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41330" y="5476685"/>
                <a:ext cx="389589" cy="390036"/>
              </a:xfrm>
              <a:prstGeom prst="rect">
                <a:avLst/>
              </a:prstGeom>
            </p:spPr>
          </p:pic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ADE17A44-C5F5-6664-0367-A8B6BD60C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7877" y="5164967"/>
                <a:ext cx="8162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456AF9-585E-0E21-C082-4104A1B8E8EE}"/>
                  </a:ext>
                </a:extLst>
              </p:cNvPr>
              <p:cNvSpPr txBox="1"/>
              <p:nvPr/>
            </p:nvSpPr>
            <p:spPr>
              <a:xfrm>
                <a:off x="6088125" y="4852626"/>
                <a:ext cx="123577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dirty="0"/>
                  <a:t>사용자 입력 전송</a:t>
                </a:r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C10BD6CF-6F9E-FAC5-21A5-E4556C5D4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5858" y="5164967"/>
                <a:ext cx="8162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569CF6B-A688-9E97-7B7F-BFF87C761BFD}"/>
                  </a:ext>
                </a:extLst>
              </p:cNvPr>
              <p:cNvSpPr txBox="1"/>
              <p:nvPr/>
            </p:nvSpPr>
            <p:spPr>
              <a:xfrm>
                <a:off x="7846106" y="4852626"/>
                <a:ext cx="12357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/>
                  <a:t>사용자 입력 처리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4FA57E-E502-FE7D-4979-DD5064B96E4A}"/>
                  </a:ext>
                </a:extLst>
              </p:cNvPr>
              <p:cNvSpPr txBox="1"/>
              <p:nvPr/>
            </p:nvSpPr>
            <p:spPr>
              <a:xfrm>
                <a:off x="5361579" y="4174836"/>
                <a:ext cx="3342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rPr>
                  <a:t>사용자 입력 동기화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404EEDF-7CEC-CB4C-F764-F3F09274369A}"/>
                  </a:ext>
                </a:extLst>
              </p:cNvPr>
              <p:cNvSpPr txBox="1"/>
              <p:nvPr/>
            </p:nvSpPr>
            <p:spPr>
              <a:xfrm>
                <a:off x="7846106" y="5266969"/>
                <a:ext cx="12357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solidFill>
                      <a:srgbClr val="C00000"/>
                    </a:solidFill>
                  </a:rPr>
                  <a:t>broadcast</a:t>
                </a:r>
                <a:endParaRPr lang="ko-KR" altLang="en-US" sz="9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E2F63EC-02F0-7847-626B-6E938D5F56AC}"/>
              </a:ext>
            </a:extLst>
          </p:cNvPr>
          <p:cNvGrpSpPr/>
          <p:nvPr/>
        </p:nvGrpSpPr>
        <p:grpSpPr>
          <a:xfrm>
            <a:off x="5120604" y="1567543"/>
            <a:ext cx="6188626" cy="2073330"/>
            <a:chOff x="4677114" y="374370"/>
            <a:chExt cx="7422785" cy="2483952"/>
          </a:xfrm>
        </p:grpSpPr>
        <p:pic>
          <p:nvPicPr>
            <p:cNvPr id="32" name="그림 3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D268544-1155-4994-B179-E28901F38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144" y="1164069"/>
              <a:ext cx="789045" cy="78904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0CE271-A992-A1CE-9001-C748BC86AFD7}"/>
                </a:ext>
              </a:extLst>
            </p:cNvPr>
            <p:cNvSpPr txBox="1"/>
            <p:nvPr/>
          </p:nvSpPr>
          <p:spPr>
            <a:xfrm>
              <a:off x="4677115" y="2032000"/>
              <a:ext cx="1420582" cy="368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사용자 입력</a:t>
              </a:r>
            </a:p>
          </p:txBody>
        </p:sp>
        <p:pic>
          <p:nvPicPr>
            <p:cNvPr id="34" name="그림 3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71BAFEB-ACD0-A302-4641-9A0088B0C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913" y="1228435"/>
              <a:ext cx="812801" cy="812801"/>
            </a:xfrm>
            <a:prstGeom prst="rect">
              <a:avLst/>
            </a:prstGeom>
          </p:spPr>
        </p:pic>
        <p:pic>
          <p:nvPicPr>
            <p:cNvPr id="35" name="그림 3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8646E16-816D-B44A-7244-B05257ADD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5148" y="1228435"/>
              <a:ext cx="794926" cy="79492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E7A947-CF1C-E49E-63A8-8AF39CBE07C7}"/>
                </a:ext>
              </a:extLst>
            </p:cNvPr>
            <p:cNvSpPr txBox="1"/>
            <p:nvPr/>
          </p:nvSpPr>
          <p:spPr>
            <a:xfrm>
              <a:off x="6466039" y="2032000"/>
              <a:ext cx="1694553" cy="368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내 클라이언트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6FD150-35F2-DB53-6DE7-1DF64359E531}"/>
                </a:ext>
              </a:extLst>
            </p:cNvPr>
            <p:cNvSpPr txBox="1"/>
            <p:nvPr/>
          </p:nvSpPr>
          <p:spPr>
            <a:xfrm>
              <a:off x="9052082" y="2032000"/>
              <a:ext cx="646332" cy="368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서버</a:t>
              </a:r>
            </a:p>
          </p:txBody>
        </p:sp>
        <p:pic>
          <p:nvPicPr>
            <p:cNvPr id="38" name="그림 3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0FAC090-0963-5436-9ADD-CABE6289B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134" y="911226"/>
              <a:ext cx="467282" cy="46728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82EA56-7B4A-376E-42C9-D9B1FE17261B}"/>
                </a:ext>
              </a:extLst>
            </p:cNvPr>
            <p:cNvSpPr txBox="1"/>
            <p:nvPr/>
          </p:nvSpPr>
          <p:spPr>
            <a:xfrm>
              <a:off x="10217652" y="2489590"/>
              <a:ext cx="1882247" cy="368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외부 클라이언트</a:t>
              </a:r>
            </a:p>
          </p:txBody>
        </p: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71CDEB6-F3BE-55C7-BE39-1B386702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134" y="1378508"/>
              <a:ext cx="467282" cy="467282"/>
            </a:xfrm>
            <a:prstGeom prst="rect">
              <a:avLst/>
            </a:prstGeom>
          </p:spPr>
        </p:pic>
        <p:pic>
          <p:nvPicPr>
            <p:cNvPr id="41" name="그림 4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1654CB6-3094-18AA-8FF8-8C56A885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134" y="1934049"/>
              <a:ext cx="467282" cy="467282"/>
            </a:xfrm>
            <a:prstGeom prst="rect">
              <a:avLst/>
            </a:prstGeom>
          </p:spPr>
        </p:pic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93650E7-792D-6FAA-98B4-7CEC7DEBBC3B}"/>
                </a:ext>
              </a:extLst>
            </p:cNvPr>
            <p:cNvCxnSpPr>
              <a:cxnSpLocks/>
            </p:cNvCxnSpPr>
            <p:nvPr/>
          </p:nvCxnSpPr>
          <p:spPr>
            <a:xfrm>
              <a:off x="5800132" y="1560596"/>
              <a:ext cx="9790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8B6FC7-B00D-75D3-6F2B-CC0B5BC13195}"/>
                </a:ext>
              </a:extLst>
            </p:cNvPr>
            <p:cNvSpPr txBox="1"/>
            <p:nvPr/>
          </p:nvSpPr>
          <p:spPr>
            <a:xfrm>
              <a:off x="5548551" y="1186396"/>
              <a:ext cx="1482215" cy="304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사용자 입력 처리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5A9400D-9485-693C-958E-FDA71232C3DA}"/>
                </a:ext>
              </a:extLst>
            </p:cNvPr>
            <p:cNvCxnSpPr>
              <a:cxnSpLocks/>
            </p:cNvCxnSpPr>
            <p:nvPr/>
          </p:nvCxnSpPr>
          <p:spPr>
            <a:xfrm>
              <a:off x="7853967" y="1560596"/>
              <a:ext cx="9790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681921-C317-31CD-7A84-99A5B166EDF7}"/>
                </a:ext>
              </a:extLst>
            </p:cNvPr>
            <p:cNvSpPr txBox="1"/>
            <p:nvPr/>
          </p:nvSpPr>
          <p:spPr>
            <a:xfrm>
              <a:off x="7602386" y="1186396"/>
              <a:ext cx="1482215" cy="313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처리 결과 전송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E23E5C6-5AB9-018F-FD04-24DB05933856}"/>
                </a:ext>
              </a:extLst>
            </p:cNvPr>
            <p:cNvCxnSpPr>
              <a:cxnSpLocks/>
            </p:cNvCxnSpPr>
            <p:nvPr/>
          </p:nvCxnSpPr>
          <p:spPr>
            <a:xfrm>
              <a:off x="9863078" y="1560596"/>
              <a:ext cx="9790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916E2A-C706-2056-4EC9-58A133FD9A84}"/>
                </a:ext>
              </a:extLst>
            </p:cNvPr>
            <p:cNvSpPr txBox="1"/>
            <p:nvPr/>
          </p:nvSpPr>
          <p:spPr>
            <a:xfrm>
              <a:off x="9611497" y="1186396"/>
              <a:ext cx="1482215" cy="313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처리 결과 출력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E36E23-EEDD-C0CC-718F-1E348FC11137}"/>
                </a:ext>
              </a:extLst>
            </p:cNvPr>
            <p:cNvSpPr txBox="1"/>
            <p:nvPr/>
          </p:nvSpPr>
          <p:spPr>
            <a:xfrm>
              <a:off x="4677114" y="374370"/>
              <a:ext cx="4009329" cy="405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클라이언트 출력 동기화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072AB75-7A3B-4D34-5344-0A3226829116}"/>
                </a:ext>
              </a:extLst>
            </p:cNvPr>
            <p:cNvSpPr txBox="1"/>
            <p:nvPr/>
          </p:nvSpPr>
          <p:spPr>
            <a:xfrm>
              <a:off x="9611497" y="1649930"/>
              <a:ext cx="1482215" cy="313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C00000"/>
                  </a:solidFill>
                </a:rPr>
                <a:t>broadcast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4F72CA1-25E4-D765-AE55-CC3DEC30A8B9}"/>
              </a:ext>
            </a:extLst>
          </p:cNvPr>
          <p:cNvSpPr txBox="1"/>
          <p:nvPr/>
        </p:nvSpPr>
        <p:spPr>
          <a:xfrm>
            <a:off x="5120604" y="681038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동기화 전략</a:t>
            </a:r>
          </a:p>
        </p:txBody>
      </p:sp>
    </p:spTree>
    <p:extLst>
      <p:ext uri="{BB962C8B-B14F-4D97-AF65-F5344CB8AC3E}">
        <p14:creationId xmlns:p14="http://schemas.microsoft.com/office/powerpoint/2010/main" val="378192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DC530-6DED-79F9-779E-859D929F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목표</a:t>
            </a:r>
            <a:r>
              <a:rPr lang="en-US" altLang="ko-KR" sz="1800" dirty="0"/>
              <a:t> – </a:t>
            </a:r>
            <a:r>
              <a:rPr lang="ko-KR" altLang="en-US" sz="1800" dirty="0"/>
              <a:t>상호작용 로직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EA255-8012-B75D-D4F7-238AF9442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176" y="1567543"/>
            <a:ext cx="4050279" cy="4004174"/>
          </a:xfrm>
        </p:spPr>
        <p:txBody>
          <a:bodyPr>
            <a:norm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ko-KR" altLang="en-US" dirty="0" err="1"/>
              <a:t>스크립팅</a:t>
            </a:r>
            <a:r>
              <a:rPr lang="ko-KR" altLang="en-US" dirty="0"/>
              <a:t> 에디터</a:t>
            </a:r>
            <a:endParaRPr lang="en-US" altLang="ko-KR" dirty="0"/>
          </a:p>
          <a:p>
            <a:r>
              <a:rPr lang="en-US" altLang="ko-KR" sz="1400" dirty="0"/>
              <a:t>- Python </a:t>
            </a:r>
            <a:r>
              <a:rPr lang="ko-KR" altLang="en-US" sz="1400" dirty="0" err="1"/>
              <a:t>스크립팅</a:t>
            </a:r>
            <a:r>
              <a:rPr lang="ko-KR" altLang="en-US" sz="1400" dirty="0"/>
              <a:t> 에디터 제공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dirty="0" err="1"/>
              <a:t>스크립팅</a:t>
            </a:r>
            <a:r>
              <a:rPr lang="ko-KR" altLang="en-US" dirty="0"/>
              <a:t> 해석기</a:t>
            </a:r>
            <a:endParaRPr lang="en-US" altLang="ko-KR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사용자가 작성한 상호작용 로직을 클라이언트에서 처리 가능</a:t>
            </a:r>
            <a:endParaRPr lang="en-US" altLang="ko-KR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F72CA1-25E4-D765-AE55-CC3DEC30A8B9}"/>
              </a:ext>
            </a:extLst>
          </p:cNvPr>
          <p:cNvSpPr txBox="1"/>
          <p:nvPr/>
        </p:nvSpPr>
        <p:spPr>
          <a:xfrm>
            <a:off x="5095638" y="2875169"/>
            <a:ext cx="460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Python </a:t>
            </a:r>
            <a:r>
              <a:rPr lang="ko-KR" altLang="en-US" b="1" dirty="0" err="1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스크립팅</a:t>
            </a:r>
            <a:r>
              <a:rPr lang="ko-KR" altLang="en-US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 기반의 상호작용 로직 작성</a:t>
            </a: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9A13748E-52F5-0CC8-7BD4-A3C54154E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38" y="3697201"/>
            <a:ext cx="1117599" cy="1117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53B1C0-FD56-CE1A-78E9-8A466B46F920}"/>
              </a:ext>
            </a:extLst>
          </p:cNvPr>
          <p:cNvSpPr txBox="1"/>
          <p:nvPr/>
        </p:nvSpPr>
        <p:spPr>
          <a:xfrm>
            <a:off x="4923678" y="5048497"/>
            <a:ext cx="152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Python </a:t>
            </a:r>
            <a:r>
              <a:rPr lang="ko-KR" altLang="en-US" sz="1400" b="1" dirty="0"/>
              <a:t>기반의 </a:t>
            </a:r>
            <a:r>
              <a:rPr lang="ko-KR" altLang="en-US" sz="1400" b="1" dirty="0" err="1"/>
              <a:t>스크립팅</a:t>
            </a:r>
            <a:endParaRPr lang="ko-KR" altLang="en-US" sz="14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E7C2C0-FE60-2BBA-C242-0BC5DDF49F1C}"/>
              </a:ext>
            </a:extLst>
          </p:cNvPr>
          <p:cNvCxnSpPr>
            <a:cxnSpLocks/>
          </p:cNvCxnSpPr>
          <p:nvPr/>
        </p:nvCxnSpPr>
        <p:spPr>
          <a:xfrm>
            <a:off x="6313439" y="4396056"/>
            <a:ext cx="11615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BD2FA158-50E9-66B6-9093-788447668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090" y="3998051"/>
            <a:ext cx="952892" cy="952892"/>
          </a:xfrm>
          <a:prstGeom prst="rect">
            <a:avLst/>
          </a:prstGeom>
        </p:spPr>
      </p:pic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AB6903EA-6D4B-F4EF-6C0D-D298D9693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02" y="3924567"/>
            <a:ext cx="1166092" cy="11674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4292A6D-0F4E-0C0A-11CB-ADF664E46621}"/>
              </a:ext>
            </a:extLst>
          </p:cNvPr>
          <p:cNvSpPr txBox="1"/>
          <p:nvPr/>
        </p:nvSpPr>
        <p:spPr>
          <a:xfrm>
            <a:off x="6229206" y="3874383"/>
            <a:ext cx="1285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에디터를 통한 </a:t>
            </a:r>
            <a:endParaRPr lang="en-US" altLang="ko-KR" sz="1200" dirty="0"/>
          </a:p>
          <a:p>
            <a:r>
              <a:rPr lang="ko-KR" altLang="en-US" sz="1200" dirty="0"/>
              <a:t>로직 작성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759C437-8908-938F-D0D9-D2DC20AF0F7F}"/>
              </a:ext>
            </a:extLst>
          </p:cNvPr>
          <p:cNvCxnSpPr>
            <a:cxnSpLocks/>
          </p:cNvCxnSpPr>
          <p:nvPr/>
        </p:nvCxnSpPr>
        <p:spPr>
          <a:xfrm>
            <a:off x="8973513" y="4418615"/>
            <a:ext cx="1070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8932583-85FB-B122-F753-8CAA90EB735A}"/>
              </a:ext>
            </a:extLst>
          </p:cNvPr>
          <p:cNvSpPr txBox="1"/>
          <p:nvPr/>
        </p:nvSpPr>
        <p:spPr>
          <a:xfrm>
            <a:off x="8857194" y="3874382"/>
            <a:ext cx="17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스크립팅</a:t>
            </a:r>
            <a:r>
              <a:rPr lang="ko-KR" altLang="en-US" sz="1200" dirty="0"/>
              <a:t> 해석</a:t>
            </a:r>
            <a:endParaRPr lang="en-US" altLang="ko-KR" sz="1200" dirty="0"/>
          </a:p>
          <a:p>
            <a:r>
              <a:rPr lang="ko-KR" altLang="en-US" sz="1200" dirty="0"/>
              <a:t>클라이언트 처리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F8CB14-E42D-5B34-3CE3-F4A70A2F991A}"/>
              </a:ext>
            </a:extLst>
          </p:cNvPr>
          <p:cNvSpPr txBox="1"/>
          <p:nvPr/>
        </p:nvSpPr>
        <p:spPr>
          <a:xfrm>
            <a:off x="7509994" y="5048497"/>
            <a:ext cx="1528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클라이언트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D9496F-E792-143A-1593-EF11D3B71C7D}"/>
              </a:ext>
            </a:extLst>
          </p:cNvPr>
          <p:cNvSpPr txBox="1"/>
          <p:nvPr/>
        </p:nvSpPr>
        <p:spPr>
          <a:xfrm>
            <a:off x="10096310" y="5048497"/>
            <a:ext cx="1528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상호작용 구현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60737F-D6E0-A2CE-1221-57C716DF87B6}"/>
              </a:ext>
            </a:extLst>
          </p:cNvPr>
          <p:cNvSpPr txBox="1"/>
          <p:nvPr/>
        </p:nvSpPr>
        <p:spPr>
          <a:xfrm>
            <a:off x="5095638" y="990951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상호작용 로직 개요</a:t>
            </a:r>
            <a:endParaRPr lang="en-US" altLang="ko-KR" b="1" dirty="0">
              <a:latin typeface="나눔스퀘어 네오 OTF Bold" panose="00000800000000000000" pitchFamily="50" charset="-127"/>
              <a:ea typeface="나눔스퀘어 네오 OTF Bold" panose="000008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121A26-66A1-10C8-57FF-EF68DBA95107}"/>
              </a:ext>
            </a:extLst>
          </p:cNvPr>
          <p:cNvSpPr txBox="1"/>
          <p:nvPr/>
        </p:nvSpPr>
        <p:spPr>
          <a:xfrm>
            <a:off x="5095638" y="1360283"/>
            <a:ext cx="617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 내 오브젝트와 상호작용 로직</a:t>
            </a:r>
            <a:endParaRPr lang="en-US" altLang="ko-KR" sz="1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 내 구간 이동할 시 로직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 내 특정 키입력에 대한 로직</a:t>
            </a:r>
            <a:endParaRPr lang="en-US" altLang="ko-KR" sz="1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 내 게임 또는 퀘스트 구현 가능</a:t>
            </a:r>
            <a:endParaRPr lang="en-US" altLang="ko-KR" sz="1400" dirty="0"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9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D83A9-1E1B-74AD-199D-E2E13552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</a:t>
            </a:r>
            <a:r>
              <a:rPr lang="ko-KR" altLang="en-US" sz="1800" dirty="0"/>
              <a:t> </a:t>
            </a:r>
            <a:r>
              <a:rPr lang="en-US" altLang="ko-KR" sz="1800" dirty="0"/>
              <a:t>- </a:t>
            </a:r>
            <a:r>
              <a:rPr lang="ko-KR" altLang="en-US" sz="1800" dirty="0"/>
              <a:t>로드맵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217386-B8AC-96BB-D1F9-F2FBFD0C81FC}"/>
              </a:ext>
            </a:extLst>
          </p:cNvPr>
          <p:cNvSpPr/>
          <p:nvPr/>
        </p:nvSpPr>
        <p:spPr>
          <a:xfrm>
            <a:off x="3149599" y="2743199"/>
            <a:ext cx="2669310" cy="175492"/>
          </a:xfrm>
          <a:prstGeom prst="rect">
            <a:avLst/>
          </a:prstGeom>
          <a:solidFill>
            <a:srgbClr val="486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F64B139-CB43-9307-22B2-0D7481D454A0}"/>
              </a:ext>
            </a:extLst>
          </p:cNvPr>
          <p:cNvSpPr/>
          <p:nvPr/>
        </p:nvSpPr>
        <p:spPr>
          <a:xfrm>
            <a:off x="2715490" y="2613891"/>
            <a:ext cx="434109" cy="434109"/>
          </a:xfrm>
          <a:prstGeom prst="ellipse">
            <a:avLst/>
          </a:prstGeom>
          <a:noFill/>
          <a:ln w="127000">
            <a:solidFill>
              <a:srgbClr val="486F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229C3-6C5B-5C64-AF61-171584453EE9}"/>
              </a:ext>
            </a:extLst>
          </p:cNvPr>
          <p:cNvSpPr/>
          <p:nvPr/>
        </p:nvSpPr>
        <p:spPr>
          <a:xfrm>
            <a:off x="6253018" y="2743199"/>
            <a:ext cx="2669310" cy="175492"/>
          </a:xfrm>
          <a:prstGeom prst="rect">
            <a:avLst/>
          </a:prstGeom>
          <a:solidFill>
            <a:srgbClr val="486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E301527-07CC-BBD9-562D-869EA56E919E}"/>
              </a:ext>
            </a:extLst>
          </p:cNvPr>
          <p:cNvSpPr/>
          <p:nvPr/>
        </p:nvSpPr>
        <p:spPr>
          <a:xfrm>
            <a:off x="5818909" y="2613891"/>
            <a:ext cx="434109" cy="434109"/>
          </a:xfrm>
          <a:prstGeom prst="ellipse">
            <a:avLst/>
          </a:prstGeom>
          <a:noFill/>
          <a:ln w="127000">
            <a:solidFill>
              <a:srgbClr val="486F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CC336F-2540-6D22-2049-A36F184B601A}"/>
              </a:ext>
            </a:extLst>
          </p:cNvPr>
          <p:cNvSpPr/>
          <p:nvPr/>
        </p:nvSpPr>
        <p:spPr>
          <a:xfrm>
            <a:off x="9356437" y="2743199"/>
            <a:ext cx="1117598" cy="175492"/>
          </a:xfrm>
          <a:prstGeom prst="rect">
            <a:avLst/>
          </a:prstGeom>
          <a:solidFill>
            <a:srgbClr val="486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C33F21C-37B9-A756-A776-DBA93955C395}"/>
              </a:ext>
            </a:extLst>
          </p:cNvPr>
          <p:cNvSpPr/>
          <p:nvPr/>
        </p:nvSpPr>
        <p:spPr>
          <a:xfrm>
            <a:off x="8922328" y="2613891"/>
            <a:ext cx="434109" cy="434109"/>
          </a:xfrm>
          <a:prstGeom prst="ellipse">
            <a:avLst/>
          </a:prstGeom>
          <a:noFill/>
          <a:ln w="127000">
            <a:solidFill>
              <a:srgbClr val="486F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AA7A47-52EA-2FC4-6463-C8C0B608F12E}"/>
              </a:ext>
            </a:extLst>
          </p:cNvPr>
          <p:cNvSpPr/>
          <p:nvPr/>
        </p:nvSpPr>
        <p:spPr>
          <a:xfrm>
            <a:off x="1597892" y="2743199"/>
            <a:ext cx="1117598" cy="175492"/>
          </a:xfrm>
          <a:prstGeom prst="rect">
            <a:avLst/>
          </a:prstGeom>
          <a:solidFill>
            <a:srgbClr val="486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DF40D-2B01-8A16-B827-37D9D322C80B}"/>
              </a:ext>
            </a:extLst>
          </p:cNvPr>
          <p:cNvSpPr txBox="1"/>
          <p:nvPr/>
        </p:nvSpPr>
        <p:spPr>
          <a:xfrm>
            <a:off x="2649453" y="212454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3</a:t>
            </a:r>
            <a:r>
              <a:rPr lang="ko-KR" altLang="en-US" dirty="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AE737-2EEE-61D3-4BB0-2F5390269C56}"/>
              </a:ext>
            </a:extLst>
          </p:cNvPr>
          <p:cNvSpPr txBox="1"/>
          <p:nvPr/>
        </p:nvSpPr>
        <p:spPr>
          <a:xfrm>
            <a:off x="5752872" y="212454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4</a:t>
            </a:r>
            <a:r>
              <a:rPr lang="ko-KR" altLang="en-US" dirty="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9145C1-9697-E046-8476-8F02829E876B}"/>
              </a:ext>
            </a:extLst>
          </p:cNvPr>
          <p:cNvSpPr txBox="1"/>
          <p:nvPr/>
        </p:nvSpPr>
        <p:spPr>
          <a:xfrm>
            <a:off x="8859497" y="212454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5</a:t>
            </a:r>
            <a:r>
              <a:rPr lang="ko-KR" altLang="en-US" dirty="0">
                <a:solidFill>
                  <a:srgbClr val="486FAF"/>
                </a:solidFill>
                <a:latin typeface="나눔스퀘어 네오 OTF Bold" panose="00000800000000000000" pitchFamily="50" charset="-127"/>
                <a:ea typeface="나눔스퀘어 네오 OTF Bold" panose="00000800000000000000" pitchFamily="50" charset="-127"/>
              </a:rPr>
              <a:t>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2D149-4836-CAD6-E5AE-036AE90399F5}"/>
              </a:ext>
            </a:extLst>
          </p:cNvPr>
          <p:cNvSpPr txBox="1"/>
          <p:nvPr/>
        </p:nvSpPr>
        <p:spPr>
          <a:xfrm>
            <a:off x="1967341" y="3579509"/>
            <a:ext cx="1930404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 생성 모듈 작성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 데이터 구조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 편집기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유저 데이터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유저 데이터 생성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4425B-B5BB-8442-B553-E18FF43B2987}"/>
              </a:ext>
            </a:extLst>
          </p:cNvPr>
          <p:cNvSpPr txBox="1"/>
          <p:nvPr/>
        </p:nvSpPr>
        <p:spPr>
          <a:xfrm>
            <a:off x="4608943" y="3579509"/>
            <a:ext cx="2854040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멀티플레이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방 동시 편집 확인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열린 방 확인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에셋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업로드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•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다운로드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무료 제공 </a:t>
            </a:r>
            <a:r>
              <a:rPr lang="ko-KR" altLang="en-US" sz="1600" dirty="0" err="1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에셋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대량 업로드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5F52C9-F25F-329B-064F-60634F183765}"/>
              </a:ext>
            </a:extLst>
          </p:cNvPr>
          <p:cNvSpPr txBox="1"/>
          <p:nvPr/>
        </p:nvSpPr>
        <p:spPr>
          <a:xfrm>
            <a:off x="8174181" y="3576023"/>
            <a:ext cx="2115128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역할 분리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어드민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크리에이터</a:t>
            </a:r>
            <a: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br>
              <a: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</a:br>
            <a:r>
              <a:rPr lang="ko-KR" altLang="en-US" sz="1600" dirty="0" err="1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컨슈머</a:t>
            </a: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역할 분리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상호작용 생성</a:t>
            </a:r>
            <a:endParaRPr lang="en-US" altLang="ko-KR" sz="1600" dirty="0">
              <a:solidFill>
                <a:srgbClr val="4D2378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82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554</Words>
  <Application>Microsoft Office PowerPoint</Application>
  <PresentationFormat>와이드스크린</PresentationFormat>
  <Paragraphs>148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나눔스퀘어라운드 Regular</vt:lpstr>
      <vt:lpstr>Wingdings</vt:lpstr>
      <vt:lpstr>나눔고딕</vt:lpstr>
      <vt:lpstr>Symbol</vt:lpstr>
      <vt:lpstr>Arial</vt:lpstr>
      <vt:lpstr>나눔스퀘어 네오 OTF Regular</vt:lpstr>
      <vt:lpstr>맑은 고딕</vt:lpstr>
      <vt:lpstr>나눔스퀘어 네오 OTF Bold</vt:lpstr>
      <vt:lpstr>Office 테마</vt:lpstr>
      <vt:lpstr>3D 대규모 다중 사용자 온라인  샌드박스  메타버스 플랫폼</vt:lpstr>
      <vt:lpstr>목차</vt:lpstr>
      <vt:lpstr>개발 배경 - 필요성</vt:lpstr>
      <vt:lpstr>개발 배경 – 기존 기술과의 차이점</vt:lpstr>
      <vt:lpstr>개발 목표 – 에셋 관리</vt:lpstr>
      <vt:lpstr>개발 목표 – 방 편집</vt:lpstr>
      <vt:lpstr>개발 목표 - 멀티플레이</vt:lpstr>
      <vt:lpstr>개발 목표 – 상호작용 로직</vt:lpstr>
      <vt:lpstr>개발 계획 - 로드맵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대규모 다중 사용자 온라인  샌드박스  메타버스 플랫폼</dc:title>
  <dc:creator>박준서</dc:creator>
  <cp:lastModifiedBy>박준서</cp:lastModifiedBy>
  <cp:revision>47</cp:revision>
  <dcterms:created xsi:type="dcterms:W3CDTF">2024-03-08T06:49:04Z</dcterms:created>
  <dcterms:modified xsi:type="dcterms:W3CDTF">2024-03-12T02:44:06Z</dcterms:modified>
</cp:coreProperties>
</file>